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8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80"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3">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Cerner 2016</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1391438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hir.cerner.com/millennium/overview/#supported-resources-between-versions" TargetMode="External"/><Relationship Id="rId2" Type="http://schemas.openxmlformats.org/officeDocument/2006/relationships/hyperlink" Target="http://hl7.org/fhir/dstu2/narrative.html#Narrative"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a:t>September 12th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6" name="Picture 5">
            <a:extLst>
              <a:ext uri="{FF2B5EF4-FFF2-40B4-BE49-F238E27FC236}">
                <a16:creationId xmlns:a16="http://schemas.microsoft.com/office/drawing/2014/main" id="{1EBA5913-AA98-AC15-08E8-B5B0A626FB66}"/>
              </a:ext>
            </a:extLst>
          </p:cNvPr>
          <p:cNvPicPr>
            <a:picLocks noChangeAspect="1"/>
          </p:cNvPicPr>
          <p:nvPr/>
        </p:nvPicPr>
        <p:blipFill>
          <a:blip r:embed="rId4"/>
          <a:stretch>
            <a:fillRect/>
          </a:stretch>
        </p:blipFill>
        <p:spPr>
          <a:xfrm>
            <a:off x="8240857" y="7974668"/>
            <a:ext cx="4706006" cy="1028844"/>
          </a:xfrm>
          <a:prstGeom prst="rect">
            <a:avLst/>
          </a:prstGeom>
        </p:spPr>
      </p:pic>
    </p:spTree>
    <p:extLst>
      <p:ext uri="{BB962C8B-B14F-4D97-AF65-F5344CB8AC3E}">
        <p14:creationId xmlns:p14="http://schemas.microsoft.com/office/powerpoint/2010/main" val="57949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a:t>Basic</a:t>
            </a:r>
            <a:endParaRPr dirty="0"/>
          </a:p>
          <a:p>
            <a:r>
              <a:rPr lang="en-US" dirty="0" err="1"/>
              <a:t>CareTeam</a:t>
            </a:r>
            <a:endParaRPr dirty="0"/>
          </a:p>
          <a:p>
            <a:r>
              <a:rPr lang="en-US" dirty="0" err="1"/>
              <a:t>ChargeItem</a:t>
            </a:r>
            <a:endParaRPr dirty="0"/>
          </a:p>
          <a:p>
            <a:r>
              <a:rPr lang="en-US" dirty="0"/>
              <a:t>Coverage</a:t>
            </a:r>
            <a:endParaRPr dirty="0"/>
          </a:p>
          <a:p>
            <a:r>
              <a:rPr lang="en-US" dirty="0"/>
              <a:t>Location</a:t>
            </a:r>
            <a:endParaRPr dirty="0"/>
          </a:p>
          <a:p>
            <a:r>
              <a:rPr lang="en-US" dirty="0" err="1"/>
              <a:t>InsurancePlan</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635000" indent="-635000" algn="l">
              <a:spcBef>
                <a:spcPts val="5900"/>
              </a:spcBef>
              <a:buSzPct val="75000"/>
              <a:buChar char="•"/>
              <a:defRPr sz="5200"/>
            </a:pPr>
            <a:r>
              <a:rPr lang="en-US" dirty="0" err="1"/>
              <a:t>NutritionOrder</a:t>
            </a:r>
            <a:endParaRPr dirty="0"/>
          </a:p>
          <a:p>
            <a:pPr marL="635000" indent="-635000" algn="l">
              <a:spcBef>
                <a:spcPts val="5900"/>
              </a:spcBef>
              <a:buSzPct val="75000"/>
              <a:buChar char="•"/>
              <a:defRPr sz="5200"/>
            </a:pPr>
            <a:r>
              <a:rPr lang="en-US" dirty="0"/>
              <a:t>Organization</a:t>
            </a:r>
            <a:endParaRPr dirty="0"/>
          </a:p>
          <a:p>
            <a:pPr marL="635000" indent="-635000" algn="l">
              <a:spcBef>
                <a:spcPts val="5900"/>
              </a:spcBef>
              <a:buSzPct val="75000"/>
              <a:buChar char="•"/>
              <a:defRPr sz="5200"/>
            </a:pPr>
            <a:r>
              <a:rPr lang="en-US" dirty="0" err="1"/>
              <a:t>Questionaire</a:t>
            </a:r>
            <a:endParaRPr dirty="0"/>
          </a:p>
          <a:p>
            <a:pPr marL="635000" indent="-635000" algn="l">
              <a:spcBef>
                <a:spcPts val="5900"/>
              </a:spcBef>
              <a:buSzPct val="75000"/>
              <a:buChar char="•"/>
              <a:defRPr sz="5200"/>
            </a:pPr>
            <a:r>
              <a:rPr lang="en-US" dirty="0" err="1"/>
              <a:t>QuestionaireResponse</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5" name="Shape 308">
            <a:extLst>
              <a:ext uri="{FF2B5EF4-FFF2-40B4-BE49-F238E27FC236}">
                <a16:creationId xmlns:a16="http://schemas.microsoft.com/office/drawing/2014/main" id="{1A394911-64FE-7AA6-3E1E-252CA7A86D93}"/>
              </a:ext>
            </a:extLst>
          </p:cNvPr>
          <p:cNvSpPr/>
          <p:nvPr/>
        </p:nvSpPr>
        <p:spPr>
          <a:xfrm>
            <a:off x="732120" y="12961927"/>
            <a:ext cx="16527180" cy="6412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500" u="sng">
                <a:hlinkClick r:id="rId2"/>
              </a:defRPr>
            </a:lvl1pPr>
          </a:lstStyle>
          <a:p>
            <a:pPr>
              <a:defRPr u="none"/>
            </a:pPr>
            <a:r>
              <a:rPr lang="en-US" u="sng" dirty="0">
                <a:hlinkClick r:id="rId3"/>
              </a:rPr>
              <a:t>http://fhir.cerner.com/millennium/overview/#supported-resources-between-versions</a:t>
            </a:r>
            <a:endParaRPr u="sng" dirty="0">
              <a:hlinkClick r:id="rId2"/>
            </a:endParaRPr>
          </a:p>
        </p:txBody>
      </p:sp>
      <p:pic>
        <p:nvPicPr>
          <p:cNvPr id="3" name="Picture 2">
            <a:extLst>
              <a:ext uri="{FF2B5EF4-FFF2-40B4-BE49-F238E27FC236}">
                <a16:creationId xmlns:a16="http://schemas.microsoft.com/office/drawing/2014/main" id="{F41C471C-71B0-21C7-52C7-B607F040C7C4}"/>
              </a:ext>
            </a:extLst>
          </p:cNvPr>
          <p:cNvPicPr>
            <a:picLocks noChangeAspect="1"/>
          </p:cNvPicPr>
          <p:nvPr/>
        </p:nvPicPr>
        <p:blipFill>
          <a:blip r:embed="rId4"/>
          <a:stretch>
            <a:fillRect/>
          </a:stretch>
        </p:blipFill>
        <p:spPr>
          <a:xfrm>
            <a:off x="8243662" y="3238500"/>
            <a:ext cx="7896676" cy="9305965"/>
          </a:xfrm>
          <a:prstGeom prst="rect">
            <a:avLst/>
          </a:prstGeom>
        </p:spPr>
      </p:pic>
    </p:spTree>
    <p:extLst>
      <p:ext uri="{BB962C8B-B14F-4D97-AF65-F5344CB8AC3E}">
        <p14:creationId xmlns:p14="http://schemas.microsoft.com/office/powerpoint/2010/main" val="16635742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FD8DA-41B5-536F-07A0-1971207C9D0B}"/>
              </a:ext>
            </a:extLst>
          </p:cNvPr>
          <p:cNvPicPr>
            <a:picLocks noChangeAspect="1"/>
          </p:cNvPicPr>
          <p:nvPr/>
        </p:nvPicPr>
        <p:blipFill>
          <a:blip r:embed="rId2"/>
          <a:stretch>
            <a:fillRect/>
          </a:stretch>
        </p:blipFill>
        <p:spPr>
          <a:xfrm>
            <a:off x="6079819" y="977286"/>
            <a:ext cx="12224362" cy="11348064"/>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5698709"/>
            <a:ext cx="6174614"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sz="4800" dirty="0"/>
              <a:t>Current: </a:t>
            </a:r>
            <a:r>
              <a:rPr lang="en-US" sz="4800" dirty="0"/>
              <a:t>R4B Sequence</a:t>
            </a:r>
            <a:endParaRPr sz="4800" dirty="0"/>
          </a:p>
          <a:p>
            <a:r>
              <a:rPr sz="4800" dirty="0"/>
              <a:t>AKA: </a:t>
            </a:r>
            <a:r>
              <a:rPr lang="en-US" sz="4800" dirty="0"/>
              <a:t>4</a:t>
            </a:r>
            <a:r>
              <a:rPr sz="4800" dirty="0"/>
              <a:t>.</a:t>
            </a:r>
            <a:r>
              <a:rPr lang="en-US" sz="4800" dirty="0"/>
              <a:t>3</a:t>
            </a:r>
            <a:r>
              <a:rPr sz="4800" dirty="0"/>
              <a:t>.</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A3ED7CC5-3F01-3C02-913E-CCFD30645D8F}"/>
              </a:ext>
            </a:extLst>
          </p:cNvPr>
          <p:cNvPicPr>
            <a:picLocks noChangeAspect="1"/>
          </p:cNvPicPr>
          <p:nvPr/>
        </p:nvPicPr>
        <p:blipFill>
          <a:blip r:embed="rId3"/>
          <a:stretch>
            <a:fillRect/>
          </a:stretch>
        </p:blipFill>
        <p:spPr>
          <a:xfrm>
            <a:off x="8466992" y="229661"/>
            <a:ext cx="14507308" cy="13256678"/>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8730</TotalTime>
  <Words>2992</Words>
  <Application>Microsoft Office PowerPoint</Application>
  <PresentationFormat>Custom</PresentationFormat>
  <Paragraphs>329</Paragraphs>
  <Slides>112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74</cp:revision>
  <dcterms:modified xsi:type="dcterms:W3CDTF">2022-09-12T00:13:55Z</dcterms:modified>
</cp:coreProperties>
</file>